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Спросить у аудитории что является продуктом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Текст на манифест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Описать основные роли в проектах и продуктах. Схожесть и разницу. </a:t>
            </a:r>
            <a:endParaRPr/>
          </a:p>
          <a:p>
            <a:pPr marL="0" indent="0">
              <a:buNone/>
            </a:pPr>
            <a:r>
              <a:rPr lang="ru"/>
              <a:t>Начать говорить про команду.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Я хотел уделить этому время на нашей встречи, что бы узнать ваши портебности и ожидания. Так обычно делают на тренингах, но так как это вообще первое выступление по этой тебе, мы с Сашей решили узнать ваш интерес. Вот что мы получили: Основная аудитория это разработчики, хотя несколько заказчиков, какжется тоже здесь присутствует. ОК! Я как раз и рассчитывал на то, что тема нашей встречи будет интересна именно разработчикам. На второй диаграме отражен опыт. И тут конечно очки не в мои сторону, я ожидал что на встрече будет больше молодежи, а не опытных волков. Но это в какой то степени меня только замотивировало. Очень надеюсь что смогу удержать ваше внимание до конца встречи.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Есть конференции для продуктов, есть для разработчиков. Всех учат по отдельности, а работать потом им вместе. Поэтому этим выступление  хочется донести до разработчиков некий логический фундамент. Что бы на этот фундамент возводить продукты или проекты.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Рассказать про то, что разрабов учат, менеджеров учат, а коммуникациям не особо и учат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ru"/>
              <a:t>Спросить у аудитории, что по их мнению является проектом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Продукты и управление проектами</a:t>
            </a: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694" y="2797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Чего от нас хотят все эти менеджеры?</a:t>
            </a:r>
            <a:endParaRPr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t="11718" r="3409" b="3793"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118275"/>
            <a:ext cx="8520600" cy="1116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>
                    <a:lumMod val="95000"/>
                  </a:schemeClr>
                </a:solidFill>
              </a:rPr>
              <a:t>Продукт</a:t>
            </a:r>
            <a:endParaRPr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3626" y="1010270"/>
            <a:ext cx="2802962" cy="2554219"/>
          </a:xfrm>
          <a:prstGeom prst="round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hape 120"/>
          <p:cNvSpPr txBox="1"/>
          <p:nvPr/>
        </p:nvSpPr>
        <p:spPr>
          <a:xfrm>
            <a:off x="311700" y="1171350"/>
            <a:ext cx="6033900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Результат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Пользователи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Отзывы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Развитие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Не линейность 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530" y="105104"/>
            <a:ext cx="7139049" cy="493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Agile манифест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>
                <a:solidFill>
                  <a:schemeClr val="dk1"/>
                </a:solidFill>
              </a:rPr>
              <a:t>Люди и взаимодействие</a:t>
            </a:r>
            <a:r>
              <a:rPr lang="ru">
                <a:solidFill>
                  <a:schemeClr val="dk1"/>
                </a:solidFill>
              </a:rPr>
              <a:t> важнее процессов и инструментов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>
                <a:solidFill>
                  <a:schemeClr val="dk1"/>
                </a:solidFill>
              </a:rPr>
              <a:t>Работающий продукт</a:t>
            </a:r>
            <a:r>
              <a:rPr lang="ru">
                <a:solidFill>
                  <a:schemeClr val="dk1"/>
                </a:solidFill>
              </a:rPr>
              <a:t> важнее исчерпывающей документации</a:t>
            </a:r>
            <a:endParaRPr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>
                <a:solidFill>
                  <a:schemeClr val="dk1"/>
                </a:solidFill>
              </a:rPr>
              <a:t>Сотрудничество с заказчиком</a:t>
            </a:r>
            <a:r>
              <a:rPr lang="ru">
                <a:solidFill>
                  <a:schemeClr val="dk1"/>
                </a:solidFill>
              </a:rPr>
              <a:t> важнее согласования условий контракта</a:t>
            </a:r>
            <a:endParaRPr>
              <a:solidFill>
                <a:schemeClr val="dk1"/>
              </a:solidFill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 b="1">
                <a:solidFill>
                  <a:schemeClr val="dk1"/>
                </a:solidFill>
              </a:rPr>
              <a:t>Готовность к изменениям</a:t>
            </a:r>
            <a:r>
              <a:rPr lang="ru">
                <a:solidFill>
                  <a:schemeClr val="dk1"/>
                </a:solidFill>
              </a:rPr>
              <a:t> важнее следования первоначальному плану 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51620" t="44393" r="1936" b="33575"/>
          <a:stretch/>
        </p:blipFill>
        <p:spPr>
          <a:xfrm>
            <a:off x="2171191" y="2621525"/>
            <a:ext cx="4801625" cy="2521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27094" y="445025"/>
            <a:ext cx="2489812" cy="3311727"/>
          </a:xfrm>
          <a:prstGeom prst="round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754217" y="445025"/>
            <a:ext cx="3635566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/>
                </a:solidFill>
              </a:rPr>
              <a:t>Scrum</a:t>
            </a:r>
            <a:endParaRPr dirty="0">
              <a:solidFill>
                <a:schemeClr val="bg1"/>
              </a:solidFill>
              <a:highlight>
                <a:srgbClr val="CCCCCC"/>
              </a:highlight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bg1"/>
                </a:solidFill>
              </a:rPr>
              <a:t>3 Роли</a:t>
            </a:r>
            <a:endParaRPr sz="2400" dirty="0">
              <a:solidFill>
                <a:schemeClr val="bg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bg1"/>
                </a:solidFill>
              </a:rPr>
              <a:t>3 Артефакта </a:t>
            </a:r>
            <a:endParaRPr sz="2400" dirty="0">
              <a:solidFill>
                <a:schemeClr val="bg1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 dirty="0">
                <a:solidFill>
                  <a:schemeClr val="bg1"/>
                </a:solidFill>
              </a:rPr>
              <a:t>5 Событий 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4374275" y="1743703"/>
            <a:ext cx="2997000" cy="2997000"/>
          </a:xfrm>
          <a:prstGeom prst="flowChartConnector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1643154" y="1743704"/>
            <a:ext cx="2997000" cy="2997000"/>
          </a:xfrm>
          <a:prstGeom prst="flowChartConnector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073500" y="93050"/>
            <a:ext cx="2997000" cy="2997000"/>
          </a:xfrm>
          <a:prstGeom prst="flowChartConnector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 l="6699" b="19191"/>
          <a:stretch/>
        </p:blipFill>
        <p:spPr>
          <a:xfrm>
            <a:off x="1390525" y="1398175"/>
            <a:ext cx="1569475" cy="13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18771"/>
          <a:stretch/>
        </p:blipFill>
        <p:spPr>
          <a:xfrm>
            <a:off x="1620588" y="3132375"/>
            <a:ext cx="1456751" cy="118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 b="13389"/>
          <a:stretch/>
        </p:blipFill>
        <p:spPr>
          <a:xfrm>
            <a:off x="2997175" y="3173800"/>
            <a:ext cx="1569475" cy="1359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Shape 154"/>
          <p:cNvGrpSpPr/>
          <p:nvPr/>
        </p:nvGrpSpPr>
        <p:grpSpPr>
          <a:xfrm>
            <a:off x="3843626" y="626404"/>
            <a:ext cx="1456746" cy="1473088"/>
            <a:chOff x="3730909" y="26012"/>
            <a:chExt cx="1682154" cy="1701025"/>
          </a:xfrm>
        </p:grpSpPr>
        <p:pic>
          <p:nvPicPr>
            <p:cNvPr id="155" name="Shape 155"/>
            <p:cNvPicPr preferRelativeResize="0"/>
            <p:nvPr/>
          </p:nvPicPr>
          <p:blipFill rotWithShape="1">
            <a:blip r:embed="rId6">
              <a:alphaModFix/>
            </a:blip>
            <a:srcRect b="12945"/>
            <a:stretch/>
          </p:blipFill>
          <p:spPr>
            <a:xfrm>
              <a:off x="3730913" y="26012"/>
              <a:ext cx="1682151" cy="1464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 txBox="1"/>
            <p:nvPr/>
          </p:nvSpPr>
          <p:spPr>
            <a:xfrm>
              <a:off x="3730909" y="1291437"/>
              <a:ext cx="16821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 b="1"/>
                <a:t>Product owner</a:t>
              </a:r>
              <a:endParaRPr sz="1800" b="1"/>
            </a:p>
          </p:txBody>
        </p:sp>
      </p:grpSp>
      <p:sp>
        <p:nvSpPr>
          <p:cNvPr id="157" name="Shape 157"/>
          <p:cNvSpPr txBox="1"/>
          <p:nvPr/>
        </p:nvSpPr>
        <p:spPr>
          <a:xfrm>
            <a:off x="1932350" y="2757350"/>
            <a:ext cx="19818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Dev Team</a:t>
            </a:r>
            <a:endParaRPr sz="1800" b="1"/>
          </a:p>
        </p:txBody>
      </p:sp>
      <p:sp>
        <p:nvSpPr>
          <p:cNvPr id="158" name="Shape 158"/>
          <p:cNvSpPr txBox="1"/>
          <p:nvPr/>
        </p:nvSpPr>
        <p:spPr>
          <a:xfrm rot="-332">
            <a:off x="3019350" y="4492371"/>
            <a:ext cx="31053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Scrum Team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59" name="Shape 159"/>
          <p:cNvGrpSpPr/>
          <p:nvPr/>
        </p:nvGrpSpPr>
        <p:grpSpPr>
          <a:xfrm>
            <a:off x="5535250" y="2429508"/>
            <a:ext cx="1569600" cy="1688992"/>
            <a:chOff x="5535250" y="2284908"/>
            <a:chExt cx="1569600" cy="1688992"/>
          </a:xfrm>
        </p:grpSpPr>
        <p:sp>
          <p:nvSpPr>
            <p:cNvPr id="160" name="Shape 160"/>
            <p:cNvSpPr txBox="1"/>
            <p:nvPr/>
          </p:nvSpPr>
          <p:spPr>
            <a:xfrm>
              <a:off x="5535250" y="3538300"/>
              <a:ext cx="1569600" cy="43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 b="1"/>
                <a:t>Scrum Master</a:t>
              </a:r>
              <a:endParaRPr sz="1800" b="1"/>
            </a:p>
          </p:txBody>
        </p:sp>
        <p:pic>
          <p:nvPicPr>
            <p:cNvPr id="161" name="Shape 161"/>
            <p:cNvPicPr preferRelativeResize="0"/>
            <p:nvPr/>
          </p:nvPicPr>
          <p:blipFill rotWithShape="1">
            <a:blip r:embed="rId7">
              <a:alphaModFix/>
            </a:blip>
            <a:srcRect b="13859"/>
            <a:stretch/>
          </p:blipFill>
          <p:spPr>
            <a:xfrm>
              <a:off x="5535250" y="2284908"/>
              <a:ext cx="1569475" cy="13519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Артефакты</a:t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15433"/>
          <a:stretch/>
        </p:blipFill>
        <p:spPr>
          <a:xfrm>
            <a:off x="3311075" y="2179924"/>
            <a:ext cx="2521852" cy="213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3535205" y="1006987"/>
            <a:ext cx="19782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Sprint</a:t>
            </a:r>
            <a:br>
              <a:rPr lang="ru" sz="1800"/>
            </a:br>
            <a:r>
              <a:rPr lang="ru" sz="1800"/>
              <a:t>Backlog</a:t>
            </a:r>
            <a:endParaRPr sz="180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12656"/>
          <a:stretch/>
        </p:blipFill>
        <p:spPr>
          <a:xfrm>
            <a:off x="311705" y="2232572"/>
            <a:ext cx="2441647" cy="213255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696786" y="1006972"/>
            <a:ext cx="1671600" cy="5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Product</a:t>
            </a:r>
            <a:br>
              <a:rPr lang="ru" sz="1800"/>
            </a:br>
            <a:r>
              <a:rPr lang="ru" sz="1800"/>
              <a:t>Backlog</a:t>
            </a:r>
            <a:endParaRPr sz="1800"/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 b="12854"/>
          <a:stretch/>
        </p:blipFill>
        <p:spPr>
          <a:xfrm>
            <a:off x="6236975" y="2237230"/>
            <a:ext cx="2441651" cy="21278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6680225" y="1014325"/>
            <a:ext cx="155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Increment</a:t>
            </a:r>
            <a:endParaRPr sz="1800"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b="15368"/>
          <a:stretch/>
        </p:blipFill>
        <p:spPr>
          <a:xfrm>
            <a:off x="1112332" y="1573675"/>
            <a:ext cx="840488" cy="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 b="15368"/>
          <a:stretch/>
        </p:blipFill>
        <p:spPr>
          <a:xfrm>
            <a:off x="4151757" y="1573675"/>
            <a:ext cx="840488" cy="7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События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Sprint (1- 4 недель)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Planning (2 - 4 часов для 2х недельного спринта)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Daily Scrum (не более 15 минут)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Sprint review (не более 2 часов для 2х недельного спринта)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>
                <a:solidFill>
                  <a:srgbClr val="000000"/>
                </a:solidFill>
              </a:rPr>
              <a:t>Retrospective (1,5 - 3 часа</a:t>
            </a:r>
            <a:r>
              <a:rPr lang="ru" dirty="0" smtClean="0">
                <a:solidFill>
                  <a:srgbClr val="000000"/>
                </a:solidFill>
              </a:rPr>
              <a:t>)</a:t>
            </a: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endParaRPr lang="ru"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dirty="0" smtClean="0">
                <a:solidFill>
                  <a:srgbClr val="000000"/>
                </a:solidFill>
              </a:rPr>
              <a:t>Конец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720304" y="2021396"/>
            <a:ext cx="60339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/>
              <a:t>Agilebasic.ru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l="39424" r="10996"/>
          <a:stretch/>
        </p:blipFill>
        <p:spPr>
          <a:xfrm>
            <a:off x="5644125" y="787448"/>
            <a:ext cx="3175624" cy="36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530675"/>
            <a:ext cx="4755900" cy="41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</a:rPr>
              <a:t>Красавин Миша</a:t>
            </a:r>
            <a:endParaRPr sz="280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Закончил:</a:t>
            </a:r>
            <a:endParaRPr>
              <a:solidFill>
                <a:srgbClr val="000000"/>
              </a:solidFill>
            </a:endParaRPr>
          </a:p>
          <a:p>
            <a:pPr marL="457200" lvl="0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МГТУ СТАНКИН </a:t>
            </a:r>
            <a:br>
              <a:rPr lang="ru">
                <a:solidFill>
                  <a:srgbClr val="000000"/>
                </a:solidFill>
              </a:rPr>
            </a:br>
            <a:r>
              <a:rPr lang="ru">
                <a:solidFill>
                  <a:srgbClr val="000000"/>
                </a:solidFill>
              </a:rPr>
              <a:t>Компьютерные системы управления</a:t>
            </a:r>
            <a:endParaRPr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Работал: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МТС ИТ - scrum master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Wikimart - технический </a:t>
            </a:r>
            <a:br>
              <a:rPr lang="ru">
                <a:solidFill>
                  <a:srgbClr val="000000"/>
                </a:solidFill>
              </a:rPr>
            </a:br>
            <a:r>
              <a:rPr lang="ru">
                <a:solidFill>
                  <a:srgbClr val="000000"/>
                </a:solidFill>
              </a:rPr>
              <a:t>менеджер проектов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>
                <a:solidFill>
                  <a:srgbClr val="000000"/>
                </a:solidFill>
              </a:rPr>
              <a:t>KiteBus - co founder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29538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Знакомство</a:t>
            </a:r>
            <a:endParaRPr dirty="0"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771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" dirty="0" smtClean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" dirty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>
                <a:solidFill>
                  <a:srgbClr val="000000"/>
                </a:solidFill>
              </a:rPr>
              <a:t>Как </a:t>
            </a:r>
            <a:r>
              <a:rPr lang="ru" dirty="0">
                <a:solidFill>
                  <a:srgbClr val="000000"/>
                </a:solidFill>
              </a:rPr>
              <a:t>меня зовут?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Чем я занимаюсь? </a:t>
            </a:r>
            <a:endParaRPr dirty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Зачем я здесь?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l="688" t="1480" r="11034" b="20192"/>
          <a:stretch/>
        </p:blipFill>
        <p:spPr>
          <a:xfrm>
            <a:off x="639700" y="137975"/>
            <a:ext cx="7926377" cy="496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</a:t>
            </a:r>
            <a:endParaRPr/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 b="15547"/>
          <a:stretch/>
        </p:blipFill>
        <p:spPr>
          <a:xfrm>
            <a:off x="3195825" y="1469976"/>
            <a:ext cx="2447550" cy="206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b="12648"/>
          <a:stretch/>
        </p:blipFill>
        <p:spPr>
          <a:xfrm>
            <a:off x="600425" y="1681200"/>
            <a:ext cx="2025100" cy="17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5">
            <a:alphaModFix/>
          </a:blip>
          <a:srcRect b="13517"/>
          <a:stretch/>
        </p:blipFill>
        <p:spPr>
          <a:xfrm>
            <a:off x="6213675" y="1681200"/>
            <a:ext cx="2447550" cy="211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Ожидания от выступления:</a:t>
            </a:r>
            <a:endParaRPr/>
          </a:p>
        </p:txBody>
      </p:sp>
      <p:sp>
        <p:nvSpPr>
          <p:cNvPr id="86" name="Shape 86"/>
          <p:cNvSpPr txBox="1"/>
          <p:nvPr/>
        </p:nvSpPr>
        <p:spPr>
          <a:xfrm>
            <a:off x="274350" y="1066200"/>
            <a:ext cx="8595300" cy="28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Что такое Scrum? </a:t>
            </a:r>
            <a:endParaRPr sz="180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Зачем он нужен? </a:t>
            </a:r>
            <a:endParaRPr sz="180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Чем он лучше? </a:t>
            </a:r>
            <a:endParaRPr sz="18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Как начать? </a:t>
            </a:r>
            <a:endParaRPr sz="1800" dirty="0"/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Формирование команды при использовании гибких подходов управления;</a:t>
            </a:r>
            <a:endParaRPr sz="1800" dirty="0"/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 dirty="0"/>
              <a:t>Как организовать работу команды? 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выступления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Проект и продукт. В чем же разница?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Waterfall и Agile 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dirty="0">
                <a:solidFill>
                  <a:srgbClr val="000000"/>
                </a:solidFill>
              </a:rPr>
              <a:t>Команда специалистов vz Команда продукта</a:t>
            </a:r>
            <a:endParaRPr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en-US" dirty="0" smtClean="0">
                <a:solidFill>
                  <a:srgbClr val="000000"/>
                </a:solidFill>
              </a:rPr>
              <a:t>Scrum, </a:t>
            </a:r>
            <a:r>
              <a:rPr lang="ru-RU" dirty="0" smtClean="0">
                <a:solidFill>
                  <a:srgbClr val="000000"/>
                </a:solidFill>
              </a:rPr>
              <a:t>как готовить? 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225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Предпосылки темы</a:t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15754"/>
          <a:stretch/>
        </p:blipFill>
        <p:spPr>
          <a:xfrm>
            <a:off x="6138674" y="1217454"/>
            <a:ext cx="3005326" cy="2531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9093" t="16713" r="7712" b="24309"/>
          <a:stretch/>
        </p:blipFill>
        <p:spPr>
          <a:xfrm>
            <a:off x="387899" y="1572380"/>
            <a:ext cx="2851924" cy="2021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Shape 104"/>
          <p:cNvCxnSpPr/>
          <p:nvPr/>
        </p:nvCxnSpPr>
        <p:spPr>
          <a:xfrm flipH="1">
            <a:off x="3239899" y="2278479"/>
            <a:ext cx="27969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5" name="Shape 105"/>
          <p:cNvCxnSpPr/>
          <p:nvPr/>
        </p:nvCxnSpPr>
        <p:spPr>
          <a:xfrm>
            <a:off x="3239824" y="2992329"/>
            <a:ext cx="2796900" cy="6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7" name="Shape 107"/>
          <p:cNvSpPr txBox="1"/>
          <p:nvPr/>
        </p:nvSpPr>
        <p:spPr>
          <a:xfrm>
            <a:off x="4097349" y="2552354"/>
            <a:ext cx="11838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FF0000"/>
                </a:solidFill>
              </a:rPr>
              <a:t>WTF???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13" name="Shape 107"/>
          <p:cNvSpPr txBox="1"/>
          <p:nvPr/>
        </p:nvSpPr>
        <p:spPr>
          <a:xfrm>
            <a:off x="3889619" y="1779329"/>
            <a:ext cx="1599259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Изменения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169600"/>
            <a:ext cx="8520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FFFFFF"/>
                </a:solidFill>
              </a:rPr>
              <a:t>Проект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1700" y="1246600"/>
            <a:ext cx="3312849" cy="2554219"/>
          </a:xfrm>
          <a:prstGeom prst="roundRect">
            <a:avLst/>
          </a:prstGeom>
          <a:solidFill>
            <a:schemeClr val="bg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hape 113"/>
          <p:cNvSpPr txBox="1"/>
          <p:nvPr/>
        </p:nvSpPr>
        <p:spPr>
          <a:xfrm>
            <a:off x="311700" y="1246600"/>
            <a:ext cx="3081495" cy="2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Сроки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Техническое Задание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Roadmap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Вехи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Подрядчик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Договора</a:t>
            </a:r>
            <a:endParaRPr sz="1800" dirty="0">
              <a:solidFill>
                <a:srgbClr val="FFFFFF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ru" sz="1800" dirty="0">
                <a:solidFill>
                  <a:srgbClr val="FFFFFF"/>
                </a:solidFill>
              </a:rPr>
              <a:t>Процесс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3" grpId="0"/>
      <p:bldP spid="113" grpId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427</Words>
  <Application>Microsoft Office PowerPoint</Application>
  <PresentationFormat>Экран (16:9)</PresentationFormat>
  <Paragraphs>79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Продукты и управление проектами</vt:lpstr>
      <vt:lpstr>Презентация PowerPoint</vt:lpstr>
      <vt:lpstr>Знакомство</vt:lpstr>
      <vt:lpstr>Презентация PowerPoint</vt:lpstr>
      <vt:lpstr>Правила</vt:lpstr>
      <vt:lpstr>Ожидания от выступления:</vt:lpstr>
      <vt:lpstr>Цель выступления</vt:lpstr>
      <vt:lpstr>Предпосылки темы</vt:lpstr>
      <vt:lpstr>Проект</vt:lpstr>
      <vt:lpstr>Продукт</vt:lpstr>
      <vt:lpstr>Презентация PowerPoint</vt:lpstr>
      <vt:lpstr>Agile манифест</vt:lpstr>
      <vt:lpstr>Scrum</vt:lpstr>
      <vt:lpstr>Презентация PowerPoint</vt:lpstr>
      <vt:lpstr>Артефакты</vt:lpstr>
      <vt:lpstr>События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и управление проектами</dc:title>
  <cp:lastModifiedBy>Красавин Михаил Михайлович</cp:lastModifiedBy>
  <cp:revision>7</cp:revision>
  <cp:lastPrinted>2018-04-20T10:12:44Z</cp:lastPrinted>
  <dcterms:modified xsi:type="dcterms:W3CDTF">2018-04-20T12:37:15Z</dcterms:modified>
</cp:coreProperties>
</file>